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svg" ContentType="image/svg+xml"/>
  <Default Extension="fntdata" ContentType="application/x-fontdata"/>
  <Default Extension="mp4" ContentType="video/mp4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0.xml" ContentType="application/vnd.openxmlformats-officedocument.presentationml.notesSlide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viewProps.xml" ContentType="application/vnd.openxmlformats-officedocument.presentationml.viewProps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 Bold" panose="020B0604020202020204" charset="0"/>
      <p:bold r:id="rId18"/>
    </p:embeddedFont>
    <p:embeddedFont>
      <p:font typeface="Montserrat Light" panose="00000400000000000000" pitchFamily="2" charset="0"/>
      <p:regular r:id="rId19"/>
      <p:italic r:id="rId20"/>
    </p:embeddedFont>
    <p:embeddedFont>
      <p:font typeface="Source Sans 3" panose="020B0604020202020204" charset="0"/>
      <p:regular r:id="rId2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10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notesMaster" Target="/ppt/notesMasters/notesMaster1.xml" Id="rId13" /><Relationship Type="http://schemas.openxmlformats.org/officeDocument/2006/relationships/font" Target="/ppt/fonts/font5.fntdata" Id="rId18" /><Relationship Type="http://schemas.openxmlformats.org/officeDocument/2006/relationships/slide" Target="/ppt/slides/slide2.xml" Id="rId3" /><Relationship Type="http://schemas.openxmlformats.org/officeDocument/2006/relationships/font" Target="/ppt/fonts/font8.fntdata" Id="rId21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font" Target="/ppt/fonts/font4.fntdata" Id="rId17" /><Relationship Type="http://schemas.openxmlformats.org/officeDocument/2006/relationships/tableStyles" Target="/ppt/tableStyles.xml" Id="rId25" /><Relationship Type="http://schemas.openxmlformats.org/officeDocument/2006/relationships/slide" Target="/ppt/slides/slide1.xml" Id="rId2" /><Relationship Type="http://schemas.openxmlformats.org/officeDocument/2006/relationships/font" Target="/ppt/fonts/font3.fntdata" Id="rId16" /><Relationship Type="http://schemas.openxmlformats.org/officeDocument/2006/relationships/font" Target="/ppt/fonts/font7.fntdata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theme" Target="/ppt/theme/theme1.xml" Id="rId24" /><Relationship Type="http://schemas.openxmlformats.org/officeDocument/2006/relationships/slide" Target="/ppt/slides/slide4.xml" Id="rId5" /><Relationship Type="http://schemas.openxmlformats.org/officeDocument/2006/relationships/font" Target="/ppt/fonts/font2.fntdata" Id="rId15" /><Relationship Type="http://schemas.openxmlformats.org/officeDocument/2006/relationships/viewProps" Target="/ppt/viewProps.xml" Id="rId23" /><Relationship Type="http://schemas.openxmlformats.org/officeDocument/2006/relationships/slide" Target="/ppt/slides/slide9.xml" Id="rId10" /><Relationship Type="http://schemas.openxmlformats.org/officeDocument/2006/relationships/font" Target="/ppt/fonts/font6.fntdata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font" Target="/ppt/fonts/font1.fntdata" Id="rId14" /><Relationship Type="http://schemas.openxmlformats.org/officeDocument/2006/relationships/presProps" Target="/ppt/presProps.xml" Id="rId22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587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1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9.xml" Id="rId9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2.png" Id="rId4" /><Relationship Type="http://schemas.openxmlformats.org/officeDocument/2006/relationships/hyperlink" Target="https://github.com/Andrisa-S/TrabalhoFinal_TrezeDeMaio" TargetMode="External" Id="rId3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9.xml" Id="rId3" /><Relationship Type="http://schemas.openxmlformats.org/officeDocument/2006/relationships/image" Target="/ppt/media/image46.png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2.png" Id="rId3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11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8.svg" Id="rId8" /><Relationship Type="http://schemas.openxmlformats.org/officeDocument/2006/relationships/image" Target="/ppt/media/image3.png" Id="rId3" /><Relationship Type="http://schemas.openxmlformats.org/officeDocument/2006/relationships/image" Target="/ppt/media/image7.png" Id="rId7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3.xml" Id="rId1" /><Relationship Type="http://schemas.openxmlformats.org/officeDocument/2006/relationships/image" Target="/ppt/media/image6.svg" Id="rId6" /><Relationship Type="http://schemas.openxmlformats.org/officeDocument/2006/relationships/image" Target="/ppt/media/image2.png" Id="rId11" /><Relationship Type="http://schemas.openxmlformats.org/officeDocument/2006/relationships/image" Target="/ppt/media/image5.png" Id="rId5" /><Relationship Type="http://schemas.openxmlformats.org/officeDocument/2006/relationships/image" Target="/ppt/media/image10.svg" Id="rId10" /><Relationship Type="http://schemas.openxmlformats.org/officeDocument/2006/relationships/image" Target="/ppt/media/image4.svg" Id="rId4" /><Relationship Type="http://schemas.openxmlformats.org/officeDocument/2006/relationships/image" Target="/ppt/media/image9.png" Id="rId9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16.svg" Id="rId8" /><Relationship Type="http://schemas.openxmlformats.org/officeDocument/2006/relationships/image" Target="/ppt/media/image11.png" Id="rId3" /><Relationship Type="http://schemas.openxmlformats.org/officeDocument/2006/relationships/image" Target="/ppt/media/image15.png" Id="rId7" /><Relationship Type="http://schemas.openxmlformats.org/officeDocument/2006/relationships/image" Target="/ppt/media/image2.png" Id="rId12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14.svg" Id="rId6" /><Relationship Type="http://schemas.openxmlformats.org/officeDocument/2006/relationships/image" Target="/ppt/media/image19.png" Id="rId11" /><Relationship Type="http://schemas.openxmlformats.org/officeDocument/2006/relationships/image" Target="/ppt/media/image13.png" Id="rId5" /><Relationship Type="http://schemas.openxmlformats.org/officeDocument/2006/relationships/image" Target="/ppt/media/image18.svg" Id="rId10" /><Relationship Type="http://schemas.openxmlformats.org/officeDocument/2006/relationships/image" Target="/ppt/media/image12.svg" Id="rId4" /><Relationship Type="http://schemas.openxmlformats.org/officeDocument/2006/relationships/image" Target="/ppt/media/image17.png" Id="rId9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2.pn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5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25.svg" Id="rId8" /><Relationship Type="http://schemas.openxmlformats.org/officeDocument/2006/relationships/image" Target="/ppt/media/image30.png" Id="rId13" /><Relationship Type="http://schemas.openxmlformats.org/officeDocument/2006/relationships/image" Target="/ppt/media/image20.png" Id="rId3" /><Relationship Type="http://schemas.openxmlformats.org/officeDocument/2006/relationships/image" Target="/ppt/media/image24.png" Id="rId7" /><Relationship Type="http://schemas.openxmlformats.org/officeDocument/2006/relationships/image" Target="/ppt/media/image29.svg" Id="rId12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6.xml" Id="rId1" /><Relationship Type="http://schemas.openxmlformats.org/officeDocument/2006/relationships/image" Target="/ppt/media/image23.svg" Id="rId6" /><Relationship Type="http://schemas.openxmlformats.org/officeDocument/2006/relationships/image" Target="/ppt/media/image28.png" Id="rId11" /><Relationship Type="http://schemas.openxmlformats.org/officeDocument/2006/relationships/image" Target="/ppt/media/image22.png" Id="rId5" /><Relationship Type="http://schemas.openxmlformats.org/officeDocument/2006/relationships/image" Target="/ppt/media/image2.png" Id="rId15" /><Relationship Type="http://schemas.openxmlformats.org/officeDocument/2006/relationships/image" Target="/ppt/media/image27.svg" Id="rId10" /><Relationship Type="http://schemas.openxmlformats.org/officeDocument/2006/relationships/image" Target="/ppt/media/image21.svg" Id="rId4" /><Relationship Type="http://schemas.openxmlformats.org/officeDocument/2006/relationships/image" Target="/ppt/media/image26.png" Id="rId9" /><Relationship Type="http://schemas.openxmlformats.org/officeDocument/2006/relationships/image" Target="/ppt/media/image31.png" Id="rId1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2.png" Id="rId3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32.pn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38.png" Id="rId8" /><Relationship Type="http://schemas.openxmlformats.org/officeDocument/2006/relationships/image" Target="/ppt/media/image33.png" Id="rId3" /><Relationship Type="http://schemas.openxmlformats.org/officeDocument/2006/relationships/image" Target="/ppt/media/image37.svg" Id="rId7" /><Relationship Type="http://schemas.openxmlformats.org/officeDocument/2006/relationships/image" Target="/ppt/media/image2.png" Id="rId12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36.png" Id="rId6" /><Relationship Type="http://schemas.openxmlformats.org/officeDocument/2006/relationships/image" Target="/ppt/media/image41.svg" Id="rId11" /><Relationship Type="http://schemas.openxmlformats.org/officeDocument/2006/relationships/image" Target="/ppt/media/image35.svg" Id="rId5" /><Relationship Type="http://schemas.openxmlformats.org/officeDocument/2006/relationships/image" Target="/ppt/media/image40.png" Id="rId10" /><Relationship Type="http://schemas.openxmlformats.org/officeDocument/2006/relationships/image" Target="/ppt/media/image34.png" Id="rId4" /><Relationship Type="http://schemas.openxmlformats.org/officeDocument/2006/relationships/image" Target="/ppt/media/image39.svg" Id="rId9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42.png" Id="rId3" /><Relationship Type="http://schemas.openxmlformats.org/officeDocument/2006/relationships/image" Target="/ppt/media/image2.png" Id="rId7" /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9.xml" Id="rId1" /><Relationship Type="http://schemas.openxmlformats.org/officeDocument/2006/relationships/image" Target="/ppt/media/image45.png" Id="rId6" /><Relationship Type="http://schemas.openxmlformats.org/officeDocument/2006/relationships/image" Target="/ppt/media/image44.png" Id="rId5" /><Relationship Type="http://schemas.openxmlformats.org/officeDocument/2006/relationships/image" Target="/ppt/media/image43.pn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2.png" Id="rId3" /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10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84585" y="1667113"/>
            <a:ext cx="8861227" cy="28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Sistema de Gerenciamento de Acervo - Museu Treze de Maio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3606996" y="4235966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>
              <a:solidFill>
                <a:srgbClr val="3D3838"/>
              </a:solidFill>
              <a:latin typeface="Source Sans 3" pitchFamily="34" charset="0"/>
            </a:endParaRPr>
          </a:p>
          <a:p>
            <a:pPr>
              <a:lnSpc>
                <a:spcPts val="2900"/>
              </a:lnSpc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</a:rPr>
              <a:t>Link </a:t>
            </a:r>
            <a:r>
              <a:rPr lang="en-US" sz="1900" dirty="0" err="1">
                <a:solidFill>
                  <a:srgbClr val="3D3838"/>
                </a:solidFill>
                <a:latin typeface="Source Sans 3" pitchFamily="34" charset="0"/>
              </a:rPr>
              <a:t>Github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</a:rPr>
              <a:t>: 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hlinkClick r:id="rId3"/>
              </a:rPr>
              <a:t>https://github.com/Andrisa-S/TrabalhoFinal_TrezeDeMaio</a:t>
            </a:r>
            <a:endParaRPr lang="en-US" sz="1900" dirty="0">
              <a:solidFill>
                <a:srgbClr val="3D3838"/>
              </a:solidFill>
              <a:latin typeface="Source Sans 3" pitchFamily="34" charset="0"/>
            </a:endParaRPr>
          </a:p>
          <a:p>
            <a:pPr>
              <a:lnSpc>
                <a:spcPts val="2900"/>
              </a:lnSpc>
            </a:pPr>
            <a:endParaRPr lang="en-US" sz="19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D31413D-5A42-66A3-61C3-5295FF59F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8225" y="7606041"/>
            <a:ext cx="2162175" cy="5429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5-12-05 08-03-15">
            <a:hlinkClick r:id="" action="ppaction://media"/>
            <a:extLst>
              <a:ext uri="{FF2B5EF4-FFF2-40B4-BE49-F238E27FC236}">
                <a16:creationId xmlns:a16="http://schemas.microsoft.com/office/drawing/2014/main" id="{E935761A-9EDC-489C-8A79-D34952309E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4630400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7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839" y="489347"/>
            <a:ext cx="9181505" cy="503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Contribuições da </a:t>
            </a:r>
            <a:r>
              <a:rPr lang="en-US" sz="315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Equipe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619839" y="1435179"/>
            <a:ext cx="355937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Equipe de Desenvolvimento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619839" y="1936313"/>
            <a:ext cx="398502" cy="3985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195387" y="1997154"/>
            <a:ext cx="2685693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Matheus Machado Faccin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195387" y="2425779"/>
            <a:ext cx="590383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Modelagem de banco de dados e entidades JPA.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619839" y="3045738"/>
            <a:ext cx="398502" cy="3985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1195387" y="3106579"/>
            <a:ext cx="232064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Gustavo Gomes Sefrin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195387" y="3535204"/>
            <a:ext cx="590383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 err="1">
                <a:solidFill>
                  <a:srgbClr val="3D3838"/>
                </a:solidFill>
                <a:latin typeface="Source Sans 3" pitchFamily="34" charset="0"/>
              </a:rPr>
              <a:t>Coordenação</a:t>
            </a:r>
            <a:r>
              <a:rPr lang="en-US" sz="1350" dirty="0">
                <a:solidFill>
                  <a:srgbClr val="3D3838"/>
                </a:solidFill>
                <a:latin typeface="Source Sans 3" pitchFamily="34" charset="0"/>
              </a:rPr>
              <a:t> de </a:t>
            </a:r>
            <a:r>
              <a:rPr lang="en-US" sz="1350" dirty="0" err="1">
                <a:solidFill>
                  <a:srgbClr val="3D3838"/>
                </a:solidFill>
                <a:latin typeface="Source Sans 3" pitchFamily="34" charset="0"/>
              </a:rPr>
              <a:t>versionamento</a:t>
            </a:r>
            <a:r>
              <a:rPr lang="en-US" sz="1350" dirty="0">
                <a:solidFill>
                  <a:srgbClr val="3D3838"/>
                </a:solidFill>
                <a:latin typeface="Source Sans 3" pitchFamily="34" charset="0"/>
              </a:rPr>
              <a:t> de </a:t>
            </a:r>
            <a:r>
              <a:rPr lang="en-US" sz="1350" dirty="0" err="1">
                <a:solidFill>
                  <a:srgbClr val="3D3838"/>
                </a:solidFill>
                <a:latin typeface="Source Sans 3" pitchFamily="34" charset="0"/>
              </a:rPr>
              <a:t>código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619839" y="4155162"/>
            <a:ext cx="398502" cy="3985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1195387" y="4216003"/>
            <a:ext cx="2012752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Alisson Lamarque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195387" y="4644628"/>
            <a:ext cx="590383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Desenvolvimento e gerenciamento geral do sistema.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619839" y="5264587"/>
            <a:ext cx="398502" cy="3985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2"/>
          <p:cNvSpPr/>
          <p:nvPr/>
        </p:nvSpPr>
        <p:spPr>
          <a:xfrm>
            <a:off x="1195387" y="5325428"/>
            <a:ext cx="2012752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Andrisa Santos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195387" y="5754053"/>
            <a:ext cx="590383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Desenvolvimento das views e interface do usuário.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19839" y="6374011"/>
            <a:ext cx="398502" cy="3985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1195387" y="6434852"/>
            <a:ext cx="2012752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Arthur Spironello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195387" y="6863477"/>
            <a:ext cx="590383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Consultas SQL </a:t>
            </a:r>
            <a:r>
              <a:rPr lang="en-US" sz="1350" dirty="0" err="1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complexas</a:t>
            </a: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 </a:t>
            </a:r>
            <a:r>
              <a:rPr lang="en-US" sz="1350" dirty="0" err="1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Modelagem</a:t>
            </a: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 banco de dados.</a:t>
            </a:r>
            <a:endParaRPr lang="en-US" sz="1350" dirty="0"/>
          </a:p>
        </p:txBody>
      </p:sp>
      <p:sp>
        <p:nvSpPr>
          <p:cNvPr id="32" name="Text 24"/>
          <p:cNvSpPr/>
          <p:nvPr/>
        </p:nvSpPr>
        <p:spPr>
          <a:xfrm>
            <a:off x="619839" y="7527608"/>
            <a:ext cx="13390721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Desenvolvido com </a:t>
            </a:r>
            <a:r>
              <a:rPr lang="en-US" sz="11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❤️</a:t>
            </a: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para preservar a história e cultura afro-brasileira. Museu Treze de Maio - Santa Maria/RS</a:t>
            </a:r>
            <a:endParaRPr lang="en-US" sz="1100" dirty="0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4A6256B7-208D-E8CE-CFDF-1B54281D4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7204" y="7686675"/>
            <a:ext cx="2162175" cy="5429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05445"/>
            <a:ext cx="1199947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Sobre o Projeto: Digitalizando a Memória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270522"/>
            <a:ext cx="6327934" cy="2503408"/>
          </a:xfrm>
          <a:prstGeom prst="roundRect">
            <a:avLst>
              <a:gd name="adj" fmla="val 584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863798" y="2240042"/>
            <a:ext cx="6327934" cy="121920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3657540" y="1900357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9711" y="2122527"/>
            <a:ext cx="296108" cy="29610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41095" y="2887504"/>
            <a:ext cx="340375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 Museu Treze de Maio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1095" y="3386138"/>
            <a:ext cx="5773341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Localizado em Santa Maria/RS, o museu é um guardião da história e cultura afro-brasileira, com um patrimônio vasto e diversificado.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7438549" y="2270522"/>
            <a:ext cx="6328053" cy="2503408"/>
          </a:xfrm>
          <a:prstGeom prst="roundRect">
            <a:avLst>
              <a:gd name="adj" fmla="val 584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438549" y="2240042"/>
            <a:ext cx="6328053" cy="121920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10232291" y="1900357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54461" y="2122527"/>
            <a:ext cx="296108" cy="29610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715845" y="288750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Objetivo Principal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715845" y="3386138"/>
            <a:ext cx="577346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Digitalizar, catalogar e gerenciar eficientemente o acervo, garantindo sua preservação e acessibilidade para futuras gerações.</a:t>
            </a:r>
            <a:endParaRPr lang="en-US" sz="1900" dirty="0"/>
          </a:p>
        </p:txBody>
      </p:sp>
      <p:sp>
        <p:nvSpPr>
          <p:cNvPr id="15" name="Shape 11"/>
          <p:cNvSpPr/>
          <p:nvPr/>
        </p:nvSpPr>
        <p:spPr>
          <a:xfrm>
            <a:off x="863798" y="5390912"/>
            <a:ext cx="6327934" cy="2133243"/>
          </a:xfrm>
          <a:prstGeom prst="roundRect">
            <a:avLst>
              <a:gd name="adj" fmla="val 685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2"/>
          <p:cNvSpPr/>
          <p:nvPr/>
        </p:nvSpPr>
        <p:spPr>
          <a:xfrm>
            <a:off x="863798" y="5360432"/>
            <a:ext cx="6327934" cy="121920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3"/>
          <p:cNvSpPr/>
          <p:nvPr/>
        </p:nvSpPr>
        <p:spPr>
          <a:xfrm>
            <a:off x="3657540" y="5020747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9711" y="5242917"/>
            <a:ext cx="296108" cy="29610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141095" y="600789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Acervo Histórico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141095" y="6506528"/>
            <a:ext cx="5773341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Jornais, atas, fotografias, cartas, relatos orais e objetos que contam a trajetória e contribuição afro-brasileira.</a:t>
            </a:r>
            <a:endParaRPr lang="en-US" sz="1900" dirty="0"/>
          </a:p>
        </p:txBody>
      </p:sp>
      <p:sp>
        <p:nvSpPr>
          <p:cNvPr id="21" name="Shape 16"/>
          <p:cNvSpPr/>
          <p:nvPr/>
        </p:nvSpPr>
        <p:spPr>
          <a:xfrm>
            <a:off x="7438549" y="5390912"/>
            <a:ext cx="6328053" cy="2133243"/>
          </a:xfrm>
          <a:prstGeom prst="roundRect">
            <a:avLst>
              <a:gd name="adj" fmla="val 685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Shape 17"/>
          <p:cNvSpPr/>
          <p:nvPr/>
        </p:nvSpPr>
        <p:spPr>
          <a:xfrm>
            <a:off x="7438549" y="5360432"/>
            <a:ext cx="6328053" cy="121920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Shape 18"/>
          <p:cNvSpPr/>
          <p:nvPr/>
        </p:nvSpPr>
        <p:spPr>
          <a:xfrm>
            <a:off x="10232291" y="5020747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54461" y="5242917"/>
            <a:ext cx="296108" cy="296108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715845" y="6007894"/>
            <a:ext cx="337042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Biblioteca Comunitária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715845" y="6506528"/>
            <a:ext cx="577346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Uma </a:t>
            </a:r>
            <a:r>
              <a:rPr lang="en-US" sz="1900" dirty="0" err="1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coleção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 livros, revistas e periódicos para pesquisa e consulta da comunidade.</a:t>
            </a:r>
            <a:endParaRPr lang="en-US" sz="1900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DD9E523A-A35C-059E-8E43-4BF9985867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68225" y="7666895"/>
            <a:ext cx="2162175" cy="5429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385" y="970240"/>
            <a:ext cx="7543324" cy="492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Arquitetura e Tecnologias Essenciais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606385" y="1895713"/>
            <a:ext cx="2522934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Pilares Tecnológicos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606385" y="2386013"/>
            <a:ext cx="693063" cy="1039654"/>
          </a:xfrm>
          <a:prstGeom prst="roundRect">
            <a:avLst>
              <a:gd name="adj" fmla="val 36003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960" y="2775823"/>
            <a:ext cx="259913" cy="25991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72684" y="2559248"/>
            <a:ext cx="2961442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Backend: Java &amp; Spring Boot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472684" y="2978587"/>
            <a:ext cx="701516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Robustez e escalabilidade com Java 17, Spring Boot 3.1, Spring Data JPA e Spring Security.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06385" y="3598902"/>
            <a:ext cx="693063" cy="1039654"/>
          </a:xfrm>
          <a:prstGeom prst="roundRect">
            <a:avLst>
              <a:gd name="adj" fmla="val 36003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960" y="3988713"/>
            <a:ext cx="259913" cy="25991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472684" y="3772138"/>
            <a:ext cx="341471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Frontend: Thymeleaf &amp; Bootstrap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1472684" y="4191476"/>
            <a:ext cx="701516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Interface intuitiva e responsiva construída com Thymeleaf, Bootstrap 5 e JavaScript.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606385" y="4811792"/>
            <a:ext cx="693063" cy="1039654"/>
          </a:xfrm>
          <a:prstGeom prst="roundRect">
            <a:avLst>
              <a:gd name="adj" fmla="val 36003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2960" y="5201603"/>
            <a:ext cx="259913" cy="25991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472684" y="4985028"/>
            <a:ext cx="250150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Banco de Dados: MySQL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1472684" y="5404366"/>
            <a:ext cx="701516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Armazenamento eficiente e seguro de dados com MySQL 8.0, compatível com SQL Server.</a:t>
            </a:r>
            <a:endParaRPr lang="en-US" sz="1350" dirty="0"/>
          </a:p>
        </p:txBody>
      </p:sp>
      <p:sp>
        <p:nvSpPr>
          <p:cNvPr id="16" name="Shape 11"/>
          <p:cNvSpPr/>
          <p:nvPr/>
        </p:nvSpPr>
        <p:spPr>
          <a:xfrm>
            <a:off x="606385" y="6024682"/>
            <a:ext cx="693063" cy="1039654"/>
          </a:xfrm>
          <a:prstGeom prst="roundRect">
            <a:avLst>
              <a:gd name="adj" fmla="val 36003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2960" y="6414492"/>
            <a:ext cx="259913" cy="25991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472684" y="6197918"/>
            <a:ext cx="348495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Ferramentas de Desenvolvimento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1472684" y="6617256"/>
            <a:ext cx="701516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Gerenciamento de dependências com Maven 3.9+ e controle de versão com Git/GitHub.</a:t>
            </a:r>
            <a:endParaRPr lang="en-US" sz="13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8138" y="1917383"/>
            <a:ext cx="5113377" cy="5113377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7D1C4F5-FD75-5B88-68F4-9E05C76AF4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68225" y="7686675"/>
            <a:ext cx="2162175" cy="5429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716" y="675203"/>
            <a:ext cx="11223784" cy="627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Estrutura do Projeto: Organização Modular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72716" y="2330648"/>
            <a:ext cx="220742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2716" y="2675334"/>
            <a:ext cx="6432113" cy="3048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772716" y="2846665"/>
            <a:ext cx="250900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Controller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72716" y="3292554"/>
            <a:ext cx="6432113" cy="662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Gerencia as requisições, interage com a lógica de negócio e seleciona a view apropriada. Ex: LivroController, UsuarioController.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425571" y="2330648"/>
            <a:ext cx="220742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25571" y="2675334"/>
            <a:ext cx="6432113" cy="3048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7425571" y="2846665"/>
            <a:ext cx="250900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425571" y="3292554"/>
            <a:ext cx="6432113" cy="662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Representa os dados e a lógica de negócio, mapeando entidades do banco de dados. Ex: Livro, AcervoHistorico, Usuario.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72716" y="4341019"/>
            <a:ext cx="220742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72716" y="4685705"/>
            <a:ext cx="6432113" cy="3048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772716" y="4857036"/>
            <a:ext cx="250900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Repository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72716" y="5302925"/>
            <a:ext cx="6432113" cy="662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Interfaces para acesso e persistência de dados, abstraindo a interação direta com o banco. Ex: LivroRepository, UsuarioRepository.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425571" y="4341019"/>
            <a:ext cx="220742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7425571" y="4685705"/>
            <a:ext cx="6432113" cy="3048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Text 23"/>
          <p:cNvSpPr/>
          <p:nvPr/>
        </p:nvSpPr>
        <p:spPr>
          <a:xfrm>
            <a:off x="7425571" y="4857036"/>
            <a:ext cx="250900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Resources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425571" y="5302925"/>
            <a:ext cx="6432113" cy="662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Arquivos estáticos (CSS, JS, imagens), templates Thymeleaf e configurações de aplicação.</a:t>
            </a:r>
            <a:endParaRPr lang="en-US" sz="1700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1FE48426-7136-8F85-46AA-B7C751A7B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664" y="7664534"/>
            <a:ext cx="2162175" cy="5429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840" y="339328"/>
            <a:ext cx="717137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Funcionalidades Essenciais e Controle de Acesso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31840" y="998339"/>
            <a:ext cx="2887266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Funcionalidades Implementadas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431840" y="1347430"/>
            <a:ext cx="6732865" cy="1223963"/>
          </a:xfrm>
          <a:prstGeom prst="roundRect">
            <a:avLst>
              <a:gd name="adj" fmla="val 151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555188" y="1470779"/>
            <a:ext cx="370165" cy="370165"/>
          </a:xfrm>
          <a:prstGeom prst="roundRect">
            <a:avLst>
              <a:gd name="adj" fmla="val 2470002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87" y="1572578"/>
            <a:ext cx="166568" cy="16656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55188" y="1964293"/>
            <a:ext cx="1561505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Login e Autenticação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555188" y="2262902"/>
            <a:ext cx="6486168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Acesso seguro ao sistema com validação de credenciais e sessões protegidas.</a:t>
            </a:r>
            <a:endParaRPr lang="en-US" sz="950" dirty="0"/>
          </a:p>
        </p:txBody>
      </p:sp>
      <p:sp>
        <p:nvSpPr>
          <p:cNvPr id="9" name="Shape 6"/>
          <p:cNvSpPr/>
          <p:nvPr/>
        </p:nvSpPr>
        <p:spPr>
          <a:xfrm>
            <a:off x="431840" y="2694742"/>
            <a:ext cx="6732865" cy="1223963"/>
          </a:xfrm>
          <a:prstGeom prst="roundRect">
            <a:avLst>
              <a:gd name="adj" fmla="val 151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555188" y="2818090"/>
            <a:ext cx="370165" cy="370165"/>
          </a:xfrm>
          <a:prstGeom prst="roundRect">
            <a:avLst>
              <a:gd name="adj" fmla="val 2470002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987" y="2919889"/>
            <a:ext cx="166568" cy="16656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55188" y="3311604"/>
            <a:ext cx="1412200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Controle de Acesso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555188" y="3610213"/>
            <a:ext cx="6486168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Diferentes níveis de permissão por perfil de usuário (ADMIN, FUNCIONARIO, VISITANTE).</a:t>
            </a:r>
            <a:endParaRPr lang="en-US" sz="950" dirty="0"/>
          </a:p>
        </p:txBody>
      </p:sp>
      <p:sp>
        <p:nvSpPr>
          <p:cNvPr id="14" name="Shape 10"/>
          <p:cNvSpPr/>
          <p:nvPr/>
        </p:nvSpPr>
        <p:spPr>
          <a:xfrm>
            <a:off x="431840" y="4042053"/>
            <a:ext cx="6732865" cy="1223963"/>
          </a:xfrm>
          <a:prstGeom prst="roundRect">
            <a:avLst>
              <a:gd name="adj" fmla="val 151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1"/>
          <p:cNvSpPr/>
          <p:nvPr/>
        </p:nvSpPr>
        <p:spPr>
          <a:xfrm>
            <a:off x="555188" y="4165402"/>
            <a:ext cx="370165" cy="370165"/>
          </a:xfrm>
          <a:prstGeom prst="roundRect">
            <a:avLst>
              <a:gd name="adj" fmla="val 2470002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6987" y="4267200"/>
            <a:ext cx="166568" cy="16656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55188" y="4658916"/>
            <a:ext cx="1429226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Cadastro de Contas</a:t>
            </a:r>
            <a:endParaRPr lang="en-US" sz="1100" dirty="0"/>
          </a:p>
        </p:txBody>
      </p:sp>
      <p:sp>
        <p:nvSpPr>
          <p:cNvPr id="18" name="Text 13"/>
          <p:cNvSpPr/>
          <p:nvPr/>
        </p:nvSpPr>
        <p:spPr>
          <a:xfrm>
            <a:off x="555188" y="4957524"/>
            <a:ext cx="6486168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 err="1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Registro</a:t>
            </a:r>
            <a:r>
              <a:rPr lang="en-US" sz="9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 usuários com definição de perfis e ativação.</a:t>
            </a:r>
            <a:endParaRPr lang="en-US" sz="950" dirty="0"/>
          </a:p>
        </p:txBody>
      </p:sp>
      <p:sp>
        <p:nvSpPr>
          <p:cNvPr id="19" name="Shape 14"/>
          <p:cNvSpPr/>
          <p:nvPr/>
        </p:nvSpPr>
        <p:spPr>
          <a:xfrm>
            <a:off x="431840" y="5389364"/>
            <a:ext cx="6732865" cy="1223963"/>
          </a:xfrm>
          <a:prstGeom prst="roundRect">
            <a:avLst>
              <a:gd name="adj" fmla="val 151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5"/>
          <p:cNvSpPr/>
          <p:nvPr/>
        </p:nvSpPr>
        <p:spPr>
          <a:xfrm>
            <a:off x="555188" y="5512713"/>
            <a:ext cx="370165" cy="370165"/>
          </a:xfrm>
          <a:prstGeom prst="roundRect">
            <a:avLst>
              <a:gd name="adj" fmla="val 2470002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6987" y="5614511"/>
            <a:ext cx="166568" cy="16656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555188" y="6006227"/>
            <a:ext cx="1402437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CRUD do Acervo</a:t>
            </a:r>
            <a:endParaRPr lang="en-US" sz="1100" dirty="0"/>
          </a:p>
        </p:txBody>
      </p:sp>
      <p:sp>
        <p:nvSpPr>
          <p:cNvPr id="23" name="Text 17"/>
          <p:cNvSpPr/>
          <p:nvPr/>
        </p:nvSpPr>
        <p:spPr>
          <a:xfrm>
            <a:off x="555188" y="6304836"/>
            <a:ext cx="6486168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 err="1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Operações</a:t>
            </a:r>
            <a:r>
              <a:rPr lang="en-US" sz="9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 de Criação, Leitura, Atualização e Exclusão para itens do acervo.</a:t>
            </a:r>
            <a:endParaRPr lang="en-US" sz="950" dirty="0"/>
          </a:p>
        </p:txBody>
      </p:sp>
      <p:sp>
        <p:nvSpPr>
          <p:cNvPr id="24" name="Shape 18"/>
          <p:cNvSpPr/>
          <p:nvPr/>
        </p:nvSpPr>
        <p:spPr>
          <a:xfrm>
            <a:off x="431840" y="6736675"/>
            <a:ext cx="6732865" cy="1223963"/>
          </a:xfrm>
          <a:prstGeom prst="roundRect">
            <a:avLst>
              <a:gd name="adj" fmla="val 151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19"/>
          <p:cNvSpPr/>
          <p:nvPr/>
        </p:nvSpPr>
        <p:spPr>
          <a:xfrm>
            <a:off x="555188" y="6860024"/>
            <a:ext cx="370165" cy="370165"/>
          </a:xfrm>
          <a:prstGeom prst="roundRect">
            <a:avLst>
              <a:gd name="adj" fmla="val 2470002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6987" y="6961823"/>
            <a:ext cx="166568" cy="166568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555188" y="7353538"/>
            <a:ext cx="1993225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Tela de Detalhes do Acervo</a:t>
            </a:r>
            <a:endParaRPr lang="en-US" sz="1100" dirty="0"/>
          </a:p>
        </p:txBody>
      </p:sp>
      <p:sp>
        <p:nvSpPr>
          <p:cNvPr id="28" name="Text 21"/>
          <p:cNvSpPr/>
          <p:nvPr/>
        </p:nvSpPr>
        <p:spPr>
          <a:xfrm>
            <a:off x="555188" y="7652147"/>
            <a:ext cx="6486168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 err="1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Visualização</a:t>
            </a:r>
            <a:r>
              <a:rPr lang="en-US" sz="9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 cada item com informações ricas e mídias associadas.</a:t>
            </a:r>
            <a:endParaRPr lang="en-US" sz="950" dirty="0"/>
          </a:p>
        </p:txBody>
      </p:sp>
      <p:sp>
        <p:nvSpPr>
          <p:cNvPr id="29" name="Text 22"/>
          <p:cNvSpPr/>
          <p:nvPr/>
        </p:nvSpPr>
        <p:spPr>
          <a:xfrm>
            <a:off x="7473315" y="998339"/>
            <a:ext cx="1682829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Perfis de Usuário</a:t>
            </a:r>
            <a:endParaRPr lang="en-US" sz="1300" dirty="0"/>
          </a:p>
        </p:txBody>
      </p:sp>
      <p:sp>
        <p:nvSpPr>
          <p:cNvPr id="30" name="Shape 23"/>
          <p:cNvSpPr/>
          <p:nvPr/>
        </p:nvSpPr>
        <p:spPr>
          <a:xfrm>
            <a:off x="7473315" y="1347430"/>
            <a:ext cx="6732865" cy="884277"/>
          </a:xfrm>
          <a:prstGeom prst="roundRect">
            <a:avLst>
              <a:gd name="adj" fmla="val 2094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14617" y="1288733"/>
            <a:ext cx="147995" cy="147995"/>
          </a:xfrm>
          <a:prstGeom prst="rect">
            <a:avLst/>
          </a:prstGeom>
        </p:spPr>
      </p:pic>
      <p:pic>
        <p:nvPicPr>
          <p:cNvPr id="32" name="Image 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16883" y="2142411"/>
            <a:ext cx="147995" cy="147995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7673578" y="1547693"/>
            <a:ext cx="1977271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Administradores do Museu</a:t>
            </a:r>
            <a:endParaRPr lang="en-US" sz="1100" dirty="0"/>
          </a:p>
        </p:txBody>
      </p:sp>
      <p:sp>
        <p:nvSpPr>
          <p:cNvPr id="34" name="Text 25"/>
          <p:cNvSpPr/>
          <p:nvPr/>
        </p:nvSpPr>
        <p:spPr>
          <a:xfrm>
            <a:off x="7673578" y="1846302"/>
            <a:ext cx="6332339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 err="1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Gerenciamento</a:t>
            </a:r>
            <a:r>
              <a:rPr lang="en-US" sz="9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catalogação, edição, exclusão e controle de usuários.</a:t>
            </a:r>
            <a:endParaRPr lang="en-US" sz="950" dirty="0"/>
          </a:p>
        </p:txBody>
      </p:sp>
      <p:sp>
        <p:nvSpPr>
          <p:cNvPr id="35" name="Shape 26"/>
          <p:cNvSpPr/>
          <p:nvPr/>
        </p:nvSpPr>
        <p:spPr>
          <a:xfrm>
            <a:off x="7473315" y="2355056"/>
            <a:ext cx="6732865" cy="884277"/>
          </a:xfrm>
          <a:prstGeom prst="roundRect">
            <a:avLst>
              <a:gd name="adj" fmla="val 2094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36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14617" y="2296358"/>
            <a:ext cx="147995" cy="147995"/>
          </a:xfrm>
          <a:prstGeom prst="rect">
            <a:avLst/>
          </a:prstGeom>
        </p:spPr>
      </p:pic>
      <p:pic>
        <p:nvPicPr>
          <p:cNvPr id="37" name="Image 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16883" y="3150037"/>
            <a:ext cx="147995" cy="147995"/>
          </a:xfrm>
          <a:prstGeom prst="rect">
            <a:avLst/>
          </a:prstGeom>
        </p:spPr>
      </p:pic>
      <p:sp>
        <p:nvSpPr>
          <p:cNvPr id="38" name="Text 27"/>
          <p:cNvSpPr/>
          <p:nvPr/>
        </p:nvSpPr>
        <p:spPr>
          <a:xfrm>
            <a:off x="7673578" y="2555319"/>
            <a:ext cx="1402437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 err="1">
                <a:solidFill>
                  <a:srgbClr val="3D3838"/>
                </a:solidFill>
                <a:latin typeface="Montserrat Bold" pitchFamily="34" charset="0"/>
              </a:rPr>
              <a:t>Pesquisador</a:t>
            </a:r>
            <a:endParaRPr lang="en-US" sz="1100" dirty="0"/>
          </a:p>
        </p:txBody>
      </p:sp>
      <p:sp>
        <p:nvSpPr>
          <p:cNvPr id="39" name="Text 28"/>
          <p:cNvSpPr/>
          <p:nvPr/>
        </p:nvSpPr>
        <p:spPr>
          <a:xfrm>
            <a:off x="7673578" y="2853928"/>
            <a:ext cx="6332339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 err="1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Operações</a:t>
            </a:r>
            <a:r>
              <a:rPr lang="en-US" sz="9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 cadastro, consulta e atualização de acervo.</a:t>
            </a:r>
            <a:endParaRPr lang="en-US" sz="950" dirty="0"/>
          </a:p>
        </p:txBody>
      </p:sp>
      <p:sp>
        <p:nvSpPr>
          <p:cNvPr id="40" name="Shape 29"/>
          <p:cNvSpPr/>
          <p:nvPr/>
        </p:nvSpPr>
        <p:spPr>
          <a:xfrm>
            <a:off x="7473315" y="3362682"/>
            <a:ext cx="6732865" cy="884277"/>
          </a:xfrm>
          <a:prstGeom prst="roundRect">
            <a:avLst>
              <a:gd name="adj" fmla="val 2094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41" name="Image 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14617" y="3303984"/>
            <a:ext cx="147995" cy="147995"/>
          </a:xfrm>
          <a:prstGeom prst="rect">
            <a:avLst/>
          </a:prstGeom>
        </p:spPr>
      </p:pic>
      <p:pic>
        <p:nvPicPr>
          <p:cNvPr id="42" name="Image 1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16883" y="4157663"/>
            <a:ext cx="147995" cy="147995"/>
          </a:xfrm>
          <a:prstGeom prst="rect">
            <a:avLst/>
          </a:prstGeom>
        </p:spPr>
      </p:pic>
      <p:sp>
        <p:nvSpPr>
          <p:cNvPr id="43" name="Text 30"/>
          <p:cNvSpPr/>
          <p:nvPr/>
        </p:nvSpPr>
        <p:spPr>
          <a:xfrm>
            <a:off x="7673578" y="3562945"/>
            <a:ext cx="1758196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Público Geral/Visitantes</a:t>
            </a:r>
            <a:endParaRPr lang="en-US" sz="1100" dirty="0"/>
          </a:p>
        </p:txBody>
      </p:sp>
      <p:sp>
        <p:nvSpPr>
          <p:cNvPr id="44" name="Text 31"/>
          <p:cNvSpPr/>
          <p:nvPr/>
        </p:nvSpPr>
        <p:spPr>
          <a:xfrm>
            <a:off x="7673578" y="3861554"/>
            <a:ext cx="6332339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Consultas e </a:t>
            </a:r>
            <a:r>
              <a:rPr lang="en-US" sz="950" dirty="0" err="1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descoberta</a:t>
            </a:r>
            <a:r>
              <a:rPr lang="en-US" sz="9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do acervo, sem privilégios de edição.</a:t>
            </a:r>
            <a:endParaRPr lang="en-US" sz="950" dirty="0"/>
          </a:p>
        </p:txBody>
      </p:sp>
      <p:pic>
        <p:nvPicPr>
          <p:cNvPr id="46" name="Imagem 45">
            <a:extLst>
              <a:ext uri="{FF2B5EF4-FFF2-40B4-BE49-F238E27FC236}">
                <a16:creationId xmlns:a16="http://schemas.microsoft.com/office/drawing/2014/main" id="{F01E0780-CB6A-D1AC-1ED0-D5AA66C9D9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57140" y="7646892"/>
            <a:ext cx="2162175" cy="5429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5069" y="946228"/>
            <a:ext cx="7121604" cy="581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Estrutura do Banco de Dados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385069" y="1833958"/>
            <a:ext cx="7712631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 banco de dados foi modelado para suportar o gerenciamento detalhado dos acervos e usuários, com relações claras entre as entidades.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5069" y="2677635"/>
            <a:ext cx="7712631" cy="4515326"/>
          </a:xfrm>
          <a:prstGeom prst="roundRect">
            <a:avLst>
              <a:gd name="adj" fmla="val 67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385069" y="2677635"/>
            <a:ext cx="7712631" cy="1128832"/>
          </a:xfrm>
          <a:prstGeom prst="roundRect">
            <a:avLst>
              <a:gd name="adj" fmla="val 271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589499" y="2882066"/>
            <a:ext cx="2323862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Tabela de Usuários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589499" y="3295213"/>
            <a:ext cx="730377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Armazena dados de login, perfis e informações de contato.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5069" y="3806467"/>
            <a:ext cx="7712631" cy="1128832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385069" y="3806467"/>
            <a:ext cx="7712631" cy="22860"/>
          </a:xfrm>
          <a:prstGeom prst="roundRect">
            <a:avLst>
              <a:gd name="adj" fmla="val 13419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589499" y="4010897"/>
            <a:ext cx="2323862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Acervo Histórico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589499" y="4424044"/>
            <a:ext cx="730377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Detalhes de itens históricos, incluindo tipo, descrição e associação com doadores.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85069" y="4935298"/>
            <a:ext cx="7712631" cy="1128832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1"/>
          <p:cNvSpPr/>
          <p:nvPr/>
        </p:nvSpPr>
        <p:spPr>
          <a:xfrm>
            <a:off x="385069" y="4935298"/>
            <a:ext cx="7712631" cy="22860"/>
          </a:xfrm>
          <a:prstGeom prst="roundRect">
            <a:avLst>
              <a:gd name="adj" fmla="val 13419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589499" y="5139729"/>
            <a:ext cx="2323862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Livros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589499" y="5552876"/>
            <a:ext cx="730377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Informações sobre títulos, ISBN, editora e quantidade para a biblioteca.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85069" y="6064130"/>
            <a:ext cx="7712631" cy="1128832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5"/>
          <p:cNvSpPr/>
          <p:nvPr/>
        </p:nvSpPr>
        <p:spPr>
          <a:xfrm>
            <a:off x="385069" y="6064130"/>
            <a:ext cx="7712631" cy="22860"/>
          </a:xfrm>
          <a:prstGeom prst="roundRect">
            <a:avLst>
              <a:gd name="adj" fmla="val 13419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6"/>
          <p:cNvSpPr/>
          <p:nvPr/>
        </p:nvSpPr>
        <p:spPr>
          <a:xfrm>
            <a:off x="589499" y="6268560"/>
            <a:ext cx="2397562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Doadores e Autores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589499" y="6681707"/>
            <a:ext cx="730377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Entidades para gerenciar doadores de itens históricos e autores de livros.</a:t>
            </a:r>
            <a:endParaRPr lang="en-US" sz="1600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87F17FB-A98E-B78C-C31A-7AF1F8E65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153" y="7584281"/>
            <a:ext cx="2162175" cy="5429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C95A2A-C60F-450D-9CB1-C4E42C113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130" y="2849075"/>
            <a:ext cx="6115826" cy="376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9120" y="454938"/>
            <a:ext cx="7332107" cy="47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Requisitos e Fluxo de Uso do Sistema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79120" y="1338501"/>
            <a:ext cx="2584133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Requisitos Funcionais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579120" y="1889284"/>
            <a:ext cx="82629" cy="82629"/>
          </a:xfrm>
          <a:prstGeom prst="roundRect">
            <a:avLst>
              <a:gd name="adj" fmla="val 55331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827127" y="1806535"/>
            <a:ext cx="628626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Gerenciamento (CRUD) completo para Acervo Histórico e Biblioteca.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579120" y="2468404"/>
            <a:ext cx="82629" cy="82629"/>
          </a:xfrm>
          <a:prstGeom prst="roundRect">
            <a:avLst>
              <a:gd name="adj" fmla="val 55331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5"/>
          <p:cNvSpPr/>
          <p:nvPr/>
        </p:nvSpPr>
        <p:spPr>
          <a:xfrm>
            <a:off x="827127" y="2385655"/>
            <a:ext cx="628626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Criação de contas com diferentes níveis de acesso.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79120" y="3047524"/>
            <a:ext cx="82629" cy="82629"/>
          </a:xfrm>
          <a:prstGeom prst="roundRect">
            <a:avLst>
              <a:gd name="adj" fmla="val 55331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827127" y="2964775"/>
            <a:ext cx="628626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Autenticação e autorização seguras por perfil.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579120" y="3626644"/>
            <a:ext cx="82629" cy="82629"/>
          </a:xfrm>
          <a:prstGeom prst="roundRect">
            <a:avLst>
              <a:gd name="adj" fmla="val 55331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827127" y="3543895"/>
            <a:ext cx="628626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 err="1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Busca</a:t>
            </a: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 com </a:t>
            </a:r>
            <a:r>
              <a:rPr lang="en-US" sz="1300" dirty="0" err="1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filtro</a:t>
            </a: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em ambos os acervos.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79120" y="4205764"/>
            <a:ext cx="82629" cy="82629"/>
          </a:xfrm>
          <a:prstGeom prst="roundRect">
            <a:avLst>
              <a:gd name="adj" fmla="val 55331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827127" y="4123015"/>
            <a:ext cx="628626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Upload de arquivos digitais (fotos, documentos) para itens.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579120" y="5136475"/>
            <a:ext cx="311812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Requisitos Não Funcionais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120" y="5687258"/>
            <a:ext cx="82629" cy="82629"/>
          </a:xfrm>
          <a:prstGeom prst="roundRect">
            <a:avLst>
              <a:gd name="adj" fmla="val 55331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6"/>
          <p:cNvSpPr/>
          <p:nvPr/>
        </p:nvSpPr>
        <p:spPr>
          <a:xfrm>
            <a:off x="827127" y="5604510"/>
            <a:ext cx="628626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Performance: Resposta rápida em consultas e operações.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579120" y="6266378"/>
            <a:ext cx="82629" cy="82629"/>
          </a:xfrm>
          <a:prstGeom prst="roundRect">
            <a:avLst>
              <a:gd name="adj" fmla="val 55331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8"/>
          <p:cNvSpPr/>
          <p:nvPr/>
        </p:nvSpPr>
        <p:spPr>
          <a:xfrm>
            <a:off x="827127" y="6183630"/>
            <a:ext cx="628626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Segurança: Proteção contra acessos não autorizados e vulnerabilidades.</a:t>
            </a:r>
            <a:endParaRPr lang="en-US" sz="1300" dirty="0"/>
          </a:p>
        </p:txBody>
      </p:sp>
      <p:sp>
        <p:nvSpPr>
          <p:cNvPr id="21" name="Shape 19"/>
          <p:cNvSpPr/>
          <p:nvPr/>
        </p:nvSpPr>
        <p:spPr>
          <a:xfrm>
            <a:off x="579120" y="6845498"/>
            <a:ext cx="82629" cy="82629"/>
          </a:xfrm>
          <a:prstGeom prst="roundRect">
            <a:avLst>
              <a:gd name="adj" fmla="val 55331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Text 20"/>
          <p:cNvSpPr/>
          <p:nvPr/>
        </p:nvSpPr>
        <p:spPr>
          <a:xfrm>
            <a:off x="827127" y="6762750"/>
            <a:ext cx="628626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Usabilidade: Interface intuitiva e fácil de usar para todos os perfis.</a:t>
            </a:r>
            <a:endParaRPr lang="en-US" sz="1300" dirty="0"/>
          </a:p>
        </p:txBody>
      </p:sp>
      <p:sp>
        <p:nvSpPr>
          <p:cNvPr id="23" name="Shape 21"/>
          <p:cNvSpPr/>
          <p:nvPr/>
        </p:nvSpPr>
        <p:spPr>
          <a:xfrm>
            <a:off x="579120" y="7424618"/>
            <a:ext cx="82629" cy="82629"/>
          </a:xfrm>
          <a:prstGeom prst="roundRect">
            <a:avLst>
              <a:gd name="adj" fmla="val 55331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Text 22"/>
          <p:cNvSpPr/>
          <p:nvPr/>
        </p:nvSpPr>
        <p:spPr>
          <a:xfrm>
            <a:off x="827127" y="7341870"/>
            <a:ext cx="628626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Manutenibilidade: Código limpo, modular e de fácil manutenção.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7524631" y="1338501"/>
            <a:ext cx="236029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Fluxo de Uso Básico</a:t>
            </a:r>
            <a:endParaRPr lang="en-US" sz="1750" dirty="0"/>
          </a:p>
        </p:txBody>
      </p:sp>
      <p:pic>
        <p:nvPicPr>
          <p:cNvPr id="2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631" y="1806535"/>
            <a:ext cx="6534269" cy="3697605"/>
          </a:xfrm>
          <a:prstGeom prst="rect">
            <a:avLst/>
          </a:prstGeom>
        </p:spPr>
      </p:pic>
      <p:sp>
        <p:nvSpPr>
          <p:cNvPr id="27" name="Text 24"/>
          <p:cNvSpPr/>
          <p:nvPr/>
        </p:nvSpPr>
        <p:spPr>
          <a:xfrm>
            <a:off x="11612304" y="2270403"/>
            <a:ext cx="1358139" cy="169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Acesso ao Sistema</a:t>
            </a:r>
            <a:endParaRPr lang="en-US" sz="1200" dirty="0"/>
          </a:p>
        </p:txBody>
      </p:sp>
      <p:sp>
        <p:nvSpPr>
          <p:cNvPr id="28" name="Text 25"/>
          <p:cNvSpPr/>
          <p:nvPr/>
        </p:nvSpPr>
        <p:spPr>
          <a:xfrm>
            <a:off x="11612304" y="2493266"/>
            <a:ext cx="2290888" cy="149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Ponto inicial de entrada para usuários.</a:t>
            </a:r>
            <a:endParaRPr lang="en-US" sz="1050" dirty="0"/>
          </a:p>
        </p:txBody>
      </p:sp>
      <p:pic>
        <p:nvPicPr>
          <p:cNvPr id="2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30244" y="2269988"/>
            <a:ext cx="199208" cy="199208"/>
          </a:xfrm>
          <a:prstGeom prst="rect">
            <a:avLst/>
          </a:prstGeom>
        </p:spPr>
      </p:pic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72859" y="3000416"/>
            <a:ext cx="199207" cy="199208"/>
          </a:xfrm>
          <a:prstGeom prst="rect">
            <a:avLst/>
          </a:prstGeom>
        </p:spPr>
      </p:pic>
      <p:sp>
        <p:nvSpPr>
          <p:cNvPr id="31" name="Text 26"/>
          <p:cNvSpPr/>
          <p:nvPr/>
        </p:nvSpPr>
        <p:spPr>
          <a:xfrm>
            <a:off x="8612983" y="2999897"/>
            <a:ext cx="1358140" cy="169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Autenticação</a:t>
            </a:r>
            <a:endParaRPr lang="en-US" sz="1200" dirty="0"/>
          </a:p>
        </p:txBody>
      </p:sp>
      <p:sp>
        <p:nvSpPr>
          <p:cNvPr id="32" name="Text 27"/>
          <p:cNvSpPr/>
          <p:nvPr/>
        </p:nvSpPr>
        <p:spPr>
          <a:xfrm>
            <a:off x="7680234" y="3222761"/>
            <a:ext cx="2290889" cy="149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Verificação de credenciais e perfil.</a:t>
            </a:r>
            <a:endParaRPr lang="en-US" sz="1050" dirty="0"/>
          </a:p>
        </p:txBody>
      </p:sp>
      <p:sp>
        <p:nvSpPr>
          <p:cNvPr id="33" name="Text 28"/>
          <p:cNvSpPr/>
          <p:nvPr/>
        </p:nvSpPr>
        <p:spPr>
          <a:xfrm>
            <a:off x="11612304" y="3731259"/>
            <a:ext cx="1852735" cy="169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Gerenciamento de Acervo</a:t>
            </a:r>
            <a:endParaRPr lang="en-US" sz="1200" dirty="0"/>
          </a:p>
        </p:txBody>
      </p:sp>
      <p:sp>
        <p:nvSpPr>
          <p:cNvPr id="34" name="Text 29"/>
          <p:cNvSpPr/>
          <p:nvPr/>
        </p:nvSpPr>
        <p:spPr>
          <a:xfrm>
            <a:off x="11612304" y="3954123"/>
            <a:ext cx="2290888" cy="149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CRUD para Administrador/Funcionário.</a:t>
            </a:r>
            <a:endParaRPr lang="en-US" sz="1050" dirty="0"/>
          </a:p>
        </p:txBody>
      </p:sp>
      <p:pic>
        <p:nvPicPr>
          <p:cNvPr id="3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30244" y="3730844"/>
            <a:ext cx="199208" cy="199208"/>
          </a:xfrm>
          <a:prstGeom prst="rect">
            <a:avLst/>
          </a:prstGeom>
        </p:spPr>
      </p:pic>
      <p:sp>
        <p:nvSpPr>
          <p:cNvPr id="36" name="Text 30"/>
          <p:cNvSpPr/>
          <p:nvPr/>
        </p:nvSpPr>
        <p:spPr>
          <a:xfrm>
            <a:off x="8614020" y="4461688"/>
            <a:ext cx="1358140" cy="169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Consulta Pública</a:t>
            </a:r>
            <a:endParaRPr lang="en-US" sz="1200" dirty="0"/>
          </a:p>
        </p:txBody>
      </p:sp>
      <p:sp>
        <p:nvSpPr>
          <p:cNvPr id="37" name="Text 31"/>
          <p:cNvSpPr/>
          <p:nvPr/>
        </p:nvSpPr>
        <p:spPr>
          <a:xfrm>
            <a:off x="7681272" y="4684551"/>
            <a:ext cx="2290889" cy="149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Busca e visualização para Visitante.</a:t>
            </a:r>
            <a:endParaRPr lang="en-US" sz="1050" dirty="0"/>
          </a:p>
        </p:txBody>
      </p:sp>
      <p:pic>
        <p:nvPicPr>
          <p:cNvPr id="38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72859" y="4461273"/>
            <a:ext cx="199207" cy="199207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5B016406-77A2-94D1-0C3F-B4B72F44CE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83951" y="7686675"/>
            <a:ext cx="2162175" cy="5429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639" y="575191"/>
            <a:ext cx="8667512" cy="593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Prints das Telas: Uma Visão Prática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31639" y="1587103"/>
            <a:ext cx="13167122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Uma amostra das interfaces do sistema, desenhadas para serem intuitivas e funcionais, facilitando a interação do usuário com o acervo.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9" y="2270998"/>
            <a:ext cx="3701772" cy="250864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195" y="2270998"/>
            <a:ext cx="4661297" cy="250864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656" y="2270998"/>
            <a:ext cx="4454366" cy="2508647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259" y="4946809"/>
            <a:ext cx="13151882" cy="25086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A5B9FD-9D7C-9EC1-5A24-81812DFC43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8225" y="7622620"/>
            <a:ext cx="2162175" cy="5429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45131"/>
            <a:ext cx="1090517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Conclusões, Desafios e Aprendizados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240042"/>
            <a:ext cx="6327934" cy="2533888"/>
          </a:xfrm>
          <a:prstGeom prst="roundRect">
            <a:avLst>
              <a:gd name="adj" fmla="val 5774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833318" y="2240042"/>
            <a:ext cx="121920" cy="2533888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232535" y="2517338"/>
            <a:ext cx="317885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Preservação e Acesso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232535" y="3015972"/>
            <a:ext cx="5681901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 sistema atinge o objetivo de preservar e tornar acessível o patrimônio cultural do Museu Treze de Maio, impactando positivamente a comunidade e a pesquisa.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549" y="2240042"/>
            <a:ext cx="6328053" cy="2533888"/>
          </a:xfrm>
          <a:prstGeom prst="roundRect">
            <a:avLst>
              <a:gd name="adj" fmla="val 5774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6"/>
          <p:cNvSpPr/>
          <p:nvPr/>
        </p:nvSpPr>
        <p:spPr>
          <a:xfrm>
            <a:off x="7408069" y="2240042"/>
            <a:ext cx="121920" cy="2533888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7807285" y="2517338"/>
            <a:ext cx="439043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Complexidade da Modelagem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07285" y="3015972"/>
            <a:ext cx="568202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Modelar a diversidade do acervo (histórico, livros, doadores) exigiu um design de banco de dados robusto e flexível.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3798" y="5020747"/>
            <a:ext cx="6327934" cy="2163723"/>
          </a:xfrm>
          <a:prstGeom prst="roundRect">
            <a:avLst>
              <a:gd name="adj" fmla="val 676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Shape 10"/>
          <p:cNvSpPr/>
          <p:nvPr/>
        </p:nvSpPr>
        <p:spPr>
          <a:xfrm>
            <a:off x="833318" y="5020747"/>
            <a:ext cx="121920" cy="2163723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1232535" y="5298043"/>
            <a:ext cx="386298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Integração de Tecnologias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232535" y="5796677"/>
            <a:ext cx="5681901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combinação de Spring Boot para o backend e Thymeleaf/Bootstrap para o frontend foi um desafio superado, resultando em uma aplicação coesa.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5020747"/>
            <a:ext cx="6328053" cy="2163723"/>
          </a:xfrm>
          <a:prstGeom prst="roundRect">
            <a:avLst>
              <a:gd name="adj" fmla="val 676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Shape 14"/>
          <p:cNvSpPr/>
          <p:nvPr/>
        </p:nvSpPr>
        <p:spPr>
          <a:xfrm>
            <a:off x="7408069" y="5020747"/>
            <a:ext cx="121920" cy="2163723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7807285" y="529804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Segurança e Perfis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807285" y="5796677"/>
            <a:ext cx="568202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Implementar autenticação e autorização granular foi crucial para proteger os dados e gerenciar o acesso de diferentes usuários.</a:t>
            </a:r>
            <a:endParaRPr lang="en-US" sz="1900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34618267-AEA8-0C32-8B9A-85C1707D7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8225" y="7683103"/>
            <a:ext cx="2162175" cy="5429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892</Words>
  <Application>Microsoft Office PowerPoint</Application>
  <PresentationFormat>Personalizar</PresentationFormat>
  <Paragraphs>119</Paragraphs>
  <Slides>11</Slides>
  <Notes>10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Source Sans 3</vt:lpstr>
      <vt:lpstr>Arial</vt:lpstr>
      <vt:lpstr>Montserrat Bold</vt:lpstr>
      <vt:lpstr>Montserrat Light</vt:lpstr>
      <vt:lpstr>Calibri</vt:lpstr>
      <vt:lpstr>Aptos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Laboratório</dc:creator>
  <cp:lastModifiedBy>Laboratório</cp:lastModifiedBy>
  <cp:revision>8</cp:revision>
  <dcterms:created xsi:type="dcterms:W3CDTF">2025-12-05T03:03:32Z</dcterms:created>
  <dcterms:modified xsi:type="dcterms:W3CDTF">2025-12-05T11:42:09Z</dcterms:modified>
</cp:coreProperties>
</file>